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2" r:id="rId6"/>
    <p:sldId id="260" r:id="rId7"/>
    <p:sldId id="263" r:id="rId8"/>
    <p:sldId id="265" r:id="rId9"/>
    <p:sldId id="266"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61"/>
    <p:restoredTop sz="70201"/>
  </p:normalViewPr>
  <p:slideViewPr>
    <p:cSldViewPr snapToGrid="0" snapToObjects="1">
      <p:cViewPr varScale="1">
        <p:scale>
          <a:sx n="90" d="100"/>
          <a:sy n="90" d="100"/>
        </p:scale>
        <p:origin x="232" y="1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C74D7-B747-A544-8AF3-0B2CD48366B7}" type="datetimeFigureOut">
              <a:rPr lang="es-ES" smtClean="0"/>
              <a:t>6/2/25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2E7F3-2854-5B40-84BD-7C1D6E3868AD}" type="slidenum">
              <a:rPr lang="es-ES" smtClean="0"/>
              <a:t>‹#›</a:t>
            </a:fld>
            <a:endParaRPr lang="es-ES"/>
          </a:p>
        </p:txBody>
      </p:sp>
    </p:spTree>
    <p:extLst>
      <p:ext uri="{BB962C8B-B14F-4D97-AF65-F5344CB8AC3E}">
        <p14:creationId xmlns:p14="http://schemas.microsoft.com/office/powerpoint/2010/main" val="230453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62E7F3-2854-5B40-84BD-7C1D6E3868AD}" type="slidenum">
              <a:rPr lang="es-ES" smtClean="0"/>
              <a:t>1</a:t>
            </a:fld>
            <a:endParaRPr lang="es-ES"/>
          </a:p>
        </p:txBody>
      </p:sp>
    </p:spTree>
    <p:extLst>
      <p:ext uri="{BB962C8B-B14F-4D97-AF65-F5344CB8AC3E}">
        <p14:creationId xmlns:p14="http://schemas.microsoft.com/office/powerpoint/2010/main" val="371253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D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262E7F3-2854-5B40-84BD-7C1D6E3868AD}" type="slidenum">
              <a:rPr lang="es-ES" smtClean="0"/>
              <a:t>2</a:t>
            </a:fld>
            <a:endParaRPr lang="es-ES"/>
          </a:p>
        </p:txBody>
      </p:sp>
    </p:spTree>
    <p:extLst>
      <p:ext uri="{BB962C8B-B14F-4D97-AF65-F5344CB8AC3E}">
        <p14:creationId xmlns:p14="http://schemas.microsoft.com/office/powerpoint/2010/main" val="57721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B262E7F3-2854-5B40-84BD-7C1D6E3868AD}" type="slidenum">
              <a:rPr lang="es-ES" smtClean="0"/>
              <a:t>3</a:t>
            </a:fld>
            <a:endParaRPr lang="es-ES"/>
          </a:p>
        </p:txBody>
      </p:sp>
    </p:spTree>
    <p:extLst>
      <p:ext uri="{BB962C8B-B14F-4D97-AF65-F5344CB8AC3E}">
        <p14:creationId xmlns:p14="http://schemas.microsoft.com/office/powerpoint/2010/main" val="176079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Short recap of what I mean by this “shift towards security-oriented thinking”: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B262E7F3-2854-5B40-84BD-7C1D6E3868AD}" type="slidenum">
              <a:rPr lang="es-ES" smtClean="0"/>
              <a:t>4</a:t>
            </a:fld>
            <a:endParaRPr lang="es-ES"/>
          </a:p>
        </p:txBody>
      </p:sp>
    </p:spTree>
    <p:extLst>
      <p:ext uri="{BB962C8B-B14F-4D97-AF65-F5344CB8AC3E}">
        <p14:creationId xmlns:p14="http://schemas.microsoft.com/office/powerpoint/2010/main" val="30295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F33EC-E682-1909-9F21-DF311FE92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E254F-4111-379D-45A7-CE09081E9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2A1FB-53CC-05C6-EDAC-C639058897D4}"/>
              </a:ext>
            </a:extLst>
          </p:cNvPr>
          <p:cNvSpPr>
            <a:spLocks noGrp="1"/>
          </p:cNvSpPr>
          <p:nvPr>
            <p:ph type="body" idx="1"/>
          </p:nvPr>
        </p:nvSpPr>
        <p:spPr/>
        <p:txBody>
          <a:bodyPr/>
          <a:lstStyle/>
          <a:p>
            <a:endParaRPr lang="en-GB" dirty="0"/>
          </a:p>
          <a:p>
            <a:pPr marL="171450" indent="-171450">
              <a:buFontTx/>
              <a:buChar char="-"/>
            </a:pPr>
            <a:endParaRPr lang="en-GB" dirty="0"/>
          </a:p>
        </p:txBody>
      </p:sp>
      <p:sp>
        <p:nvSpPr>
          <p:cNvPr id="4" name="Slide Number Placeholder 3">
            <a:extLst>
              <a:ext uri="{FF2B5EF4-FFF2-40B4-BE49-F238E27FC236}">
                <a16:creationId xmlns:a16="http://schemas.microsoft.com/office/drawing/2014/main" id="{98C946A9-11F7-3438-F363-77E1BAA94E5F}"/>
              </a:ext>
            </a:extLst>
          </p:cNvPr>
          <p:cNvSpPr>
            <a:spLocks noGrp="1"/>
          </p:cNvSpPr>
          <p:nvPr>
            <p:ph type="sldNum" sz="quarter" idx="5"/>
          </p:nvPr>
        </p:nvSpPr>
        <p:spPr/>
        <p:txBody>
          <a:bodyPr/>
          <a:lstStyle/>
          <a:p>
            <a:fld id="{B262E7F3-2854-5B40-84BD-7C1D6E3868AD}" type="slidenum">
              <a:rPr lang="es-ES" smtClean="0"/>
              <a:t>5</a:t>
            </a:fld>
            <a:endParaRPr lang="es-ES"/>
          </a:p>
        </p:txBody>
      </p:sp>
    </p:spTree>
    <p:extLst>
      <p:ext uri="{BB962C8B-B14F-4D97-AF65-F5344CB8AC3E}">
        <p14:creationId xmlns:p14="http://schemas.microsoft.com/office/powerpoint/2010/main" val="391112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DE" dirty="0">
              <a:effectLst/>
            </a:endParaRPr>
          </a:p>
        </p:txBody>
      </p:sp>
      <p:sp>
        <p:nvSpPr>
          <p:cNvPr id="4" name="Slide Number Placeholder 3"/>
          <p:cNvSpPr>
            <a:spLocks noGrp="1"/>
          </p:cNvSpPr>
          <p:nvPr>
            <p:ph type="sldNum" sz="quarter" idx="5"/>
          </p:nvPr>
        </p:nvSpPr>
        <p:spPr/>
        <p:txBody>
          <a:bodyPr/>
          <a:lstStyle/>
          <a:p>
            <a:fld id="{B262E7F3-2854-5B40-84BD-7C1D6E3868AD}" type="slidenum">
              <a:rPr lang="es-ES" smtClean="0"/>
              <a:t>6</a:t>
            </a:fld>
            <a:endParaRPr lang="es-ES"/>
          </a:p>
        </p:txBody>
      </p:sp>
    </p:spTree>
    <p:extLst>
      <p:ext uri="{BB962C8B-B14F-4D97-AF65-F5344CB8AC3E}">
        <p14:creationId xmlns:p14="http://schemas.microsoft.com/office/powerpoint/2010/main" val="270815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AF706-9208-931F-2803-1E5B1CC61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147BA-7249-9996-583B-71E43E269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80DEEB-F4F3-67D8-62F0-4391BC68F293}"/>
              </a:ext>
            </a:extLst>
          </p:cNvPr>
          <p:cNvSpPr>
            <a:spLocks noGrp="1"/>
          </p:cNvSpPr>
          <p:nvPr>
            <p:ph type="body" idx="1"/>
          </p:nvPr>
        </p:nvSpPr>
        <p:spPr/>
        <p:txBody>
          <a:bodyPr/>
          <a:lstStyle/>
          <a:p>
            <a:pPr>
              <a:buFont typeface="+mj-lt"/>
              <a:buAutoNum type="arabicPeriod"/>
            </a:pPr>
            <a:endParaRPr lang="en-GB" dirty="0"/>
          </a:p>
          <a:p>
            <a:pPr marL="171450" indent="-171450">
              <a:buFontTx/>
              <a:buChar char="-"/>
            </a:pPr>
            <a:endParaRPr lang="en-GB" dirty="0"/>
          </a:p>
        </p:txBody>
      </p:sp>
      <p:sp>
        <p:nvSpPr>
          <p:cNvPr id="4" name="Slide Number Placeholder 3">
            <a:extLst>
              <a:ext uri="{FF2B5EF4-FFF2-40B4-BE49-F238E27FC236}">
                <a16:creationId xmlns:a16="http://schemas.microsoft.com/office/drawing/2014/main" id="{3A311B10-F402-F198-D8F0-D3CE60B3FDC1}"/>
              </a:ext>
            </a:extLst>
          </p:cNvPr>
          <p:cNvSpPr>
            <a:spLocks noGrp="1"/>
          </p:cNvSpPr>
          <p:nvPr>
            <p:ph type="sldNum" sz="quarter" idx="5"/>
          </p:nvPr>
        </p:nvSpPr>
        <p:spPr/>
        <p:txBody>
          <a:bodyPr/>
          <a:lstStyle/>
          <a:p>
            <a:fld id="{B262E7F3-2854-5B40-84BD-7C1D6E3868AD}" type="slidenum">
              <a:rPr lang="es-ES" smtClean="0"/>
              <a:t>7</a:t>
            </a:fld>
            <a:endParaRPr lang="es-ES"/>
          </a:p>
        </p:txBody>
      </p:sp>
    </p:spTree>
    <p:extLst>
      <p:ext uri="{BB962C8B-B14F-4D97-AF65-F5344CB8AC3E}">
        <p14:creationId xmlns:p14="http://schemas.microsoft.com/office/powerpoint/2010/main" val="347026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4FC04-D635-5536-AD32-9CDF8981F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0FB2D-42A4-64F0-ECD0-2474DEDB8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8182B-3B62-F095-2169-E96606725630}"/>
              </a:ext>
            </a:extLst>
          </p:cNvPr>
          <p:cNvSpPr>
            <a:spLocks noGrp="1"/>
          </p:cNvSpPr>
          <p:nvPr>
            <p:ph type="body" idx="1"/>
          </p:nvPr>
        </p:nvSpPr>
        <p:spPr/>
        <p:txBody>
          <a:bodyPr/>
          <a:lstStyle/>
          <a:p>
            <a:pPr marL="171450" indent="-171450">
              <a:buFontTx/>
              <a:buChar char="-"/>
            </a:pPr>
            <a:endParaRPr lang="en-GB" dirty="0"/>
          </a:p>
        </p:txBody>
      </p:sp>
      <p:sp>
        <p:nvSpPr>
          <p:cNvPr id="4" name="Slide Number Placeholder 3">
            <a:extLst>
              <a:ext uri="{FF2B5EF4-FFF2-40B4-BE49-F238E27FC236}">
                <a16:creationId xmlns:a16="http://schemas.microsoft.com/office/drawing/2014/main" id="{24A59C82-F589-A3D5-5DDA-9BD43E5EF117}"/>
              </a:ext>
            </a:extLst>
          </p:cNvPr>
          <p:cNvSpPr>
            <a:spLocks noGrp="1"/>
          </p:cNvSpPr>
          <p:nvPr>
            <p:ph type="sldNum" sz="quarter" idx="5"/>
          </p:nvPr>
        </p:nvSpPr>
        <p:spPr/>
        <p:txBody>
          <a:bodyPr/>
          <a:lstStyle/>
          <a:p>
            <a:fld id="{B262E7F3-2854-5B40-84BD-7C1D6E3868AD}" type="slidenum">
              <a:rPr lang="es-ES" smtClean="0"/>
              <a:t>8</a:t>
            </a:fld>
            <a:endParaRPr lang="es-ES"/>
          </a:p>
        </p:txBody>
      </p:sp>
    </p:spTree>
    <p:extLst>
      <p:ext uri="{BB962C8B-B14F-4D97-AF65-F5344CB8AC3E}">
        <p14:creationId xmlns:p14="http://schemas.microsoft.com/office/powerpoint/2010/main" val="146344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62E7F3-2854-5B40-84BD-7C1D6E3868AD}" type="slidenum">
              <a:rPr lang="es-ES" smtClean="0"/>
              <a:t>9</a:t>
            </a:fld>
            <a:endParaRPr lang="es-ES"/>
          </a:p>
        </p:txBody>
      </p:sp>
    </p:spTree>
    <p:extLst>
      <p:ext uri="{BB962C8B-B14F-4D97-AF65-F5344CB8AC3E}">
        <p14:creationId xmlns:p14="http://schemas.microsoft.com/office/powerpoint/2010/main" val="998139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5D07F-D9E6-E845-ABAE-C496A55B9EFE}"/>
              </a:ext>
            </a:extLst>
          </p:cNvPr>
          <p:cNvSpPr>
            <a:spLocks noGrp="1"/>
          </p:cNvSpPr>
          <p:nvPr>
            <p:ph type="ctrTitle"/>
          </p:nvPr>
        </p:nvSpPr>
        <p:spPr>
          <a:xfrm>
            <a:off x="469557" y="1412102"/>
            <a:ext cx="6940267" cy="2387600"/>
          </a:xfrm>
          <a:noFill/>
        </p:spPr>
        <p:txBody>
          <a:bodyPr wrap="square" lIns="0" anchor="t" anchorCtr="0">
            <a:normAutofit/>
          </a:bodyPr>
          <a:lstStyle>
            <a:lvl1pPr algn="l">
              <a:defRPr sz="5400" b="1">
                <a:solidFill>
                  <a:schemeClr val="tx1"/>
                </a:solidFill>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35838330-9B46-2B4A-88CB-BBA6492EC271}"/>
              </a:ext>
            </a:extLst>
          </p:cNvPr>
          <p:cNvSpPr>
            <a:spLocks noGrp="1"/>
          </p:cNvSpPr>
          <p:nvPr>
            <p:ph type="subTitle" idx="1"/>
          </p:nvPr>
        </p:nvSpPr>
        <p:spPr>
          <a:xfrm>
            <a:off x="469557" y="4030371"/>
            <a:ext cx="5150536" cy="1567240"/>
          </a:xfrm>
        </p:spPr>
        <p:txBody>
          <a:bodyPr lIns="0"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Tree>
    <p:extLst>
      <p:ext uri="{BB962C8B-B14F-4D97-AF65-F5344CB8AC3E}">
        <p14:creationId xmlns:p14="http://schemas.microsoft.com/office/powerpoint/2010/main" val="17283714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6"/>
            <a:ext cx="5859463" cy="2156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posición de imagen 2">
            <a:extLst>
              <a:ext uri="{FF2B5EF4-FFF2-40B4-BE49-F238E27FC236}">
                <a16:creationId xmlns:a16="http://schemas.microsoft.com/office/drawing/2014/main" id="{F27B96D6-59E0-D14C-82BF-94DBA4C75E6C}"/>
              </a:ext>
            </a:extLst>
          </p:cNvPr>
          <p:cNvSpPr>
            <a:spLocks noGrp="1"/>
          </p:cNvSpPr>
          <p:nvPr>
            <p:ph type="pic" idx="13"/>
          </p:nvPr>
        </p:nvSpPr>
        <p:spPr>
          <a:xfrm>
            <a:off x="874712" y="987425"/>
            <a:ext cx="45497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10" name="Marcador de posición de imagen 2">
            <a:extLst>
              <a:ext uri="{FF2B5EF4-FFF2-40B4-BE49-F238E27FC236}">
                <a16:creationId xmlns:a16="http://schemas.microsoft.com/office/drawing/2014/main" id="{6D5BA7C9-59E2-5942-B6A2-525CBCA90630}"/>
              </a:ext>
            </a:extLst>
          </p:cNvPr>
          <p:cNvSpPr>
            <a:spLocks noGrp="1"/>
          </p:cNvSpPr>
          <p:nvPr>
            <p:ph type="pic" idx="14"/>
          </p:nvPr>
        </p:nvSpPr>
        <p:spPr>
          <a:xfrm>
            <a:off x="5600699" y="3303816"/>
            <a:ext cx="5859463" cy="25572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Tree>
    <p:extLst>
      <p:ext uri="{BB962C8B-B14F-4D97-AF65-F5344CB8AC3E}">
        <p14:creationId xmlns:p14="http://schemas.microsoft.com/office/powerpoint/2010/main" val="215333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56A72-C98F-E741-AC4E-26A159CDE4FC}"/>
              </a:ext>
            </a:extLst>
          </p:cNvPr>
          <p:cNvSpPr>
            <a:spLocks noGrp="1"/>
          </p:cNvSpPr>
          <p:nvPr>
            <p:ph type="title"/>
          </p:nvPr>
        </p:nvSpPr>
        <p:spPr/>
        <p:txBody>
          <a:bodyPr/>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FDDFAC3D-E137-3444-AC1A-D6879E2B0CA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id="{62EE16B5-B918-5E43-91B5-2204959A3352}"/>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8988F3EA-C852-F14C-ABB6-86035C9CA05C}"/>
              </a:ext>
            </a:extLst>
          </p:cNvPr>
          <p:cNvSpPr>
            <a:spLocks noGrp="1"/>
          </p:cNvSpPr>
          <p:nvPr>
            <p:ph type="ftr" sz="quarter" idx="3"/>
          </p:nvPr>
        </p:nvSpPr>
        <p:spPr>
          <a:xfrm>
            <a:off x="4038600" y="613783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257196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64D801-4D0C-F647-AD55-976FC10FA885}"/>
              </a:ext>
            </a:extLst>
          </p:cNvPr>
          <p:cNvSpPr>
            <a:spLocks noGrp="1"/>
          </p:cNvSpPr>
          <p:nvPr>
            <p:ph type="title" orient="vert"/>
          </p:nvPr>
        </p:nvSpPr>
        <p:spPr>
          <a:xfrm>
            <a:off x="8724899" y="1146411"/>
            <a:ext cx="2735263" cy="4763070"/>
          </a:xfrm>
        </p:spPr>
        <p:txBody>
          <a:bodyPr vert="eaVert"/>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38447500-C1C1-0C48-8E36-0A8847A5DD7F}"/>
              </a:ext>
            </a:extLst>
          </p:cNvPr>
          <p:cNvSpPr>
            <a:spLocks noGrp="1"/>
          </p:cNvSpPr>
          <p:nvPr>
            <p:ph type="body" orient="vert" idx="1"/>
          </p:nvPr>
        </p:nvSpPr>
        <p:spPr>
          <a:xfrm>
            <a:off x="874713" y="1146411"/>
            <a:ext cx="7697787" cy="476306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a:extLst>
              <a:ext uri="{FF2B5EF4-FFF2-40B4-BE49-F238E27FC236}">
                <a16:creationId xmlns:a16="http://schemas.microsoft.com/office/drawing/2014/main" id="{ACDF95EA-C615-C54E-903A-00253A22FF24}"/>
              </a:ext>
            </a:extLst>
          </p:cNvPr>
          <p:cNvSpPr>
            <a:spLocks noGrp="1"/>
          </p:cNvSpPr>
          <p:nvPr>
            <p:ph type="ftr" sz="quarter" idx="11"/>
          </p:nvPr>
        </p:nvSpPr>
        <p:spPr>
          <a:xfrm>
            <a:off x="4038600" y="6091997"/>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A224883-BAD4-ED4E-A8D0-FF3E0A4D8CA8}"/>
              </a:ext>
            </a:extLst>
          </p:cNvPr>
          <p:cNvSpPr>
            <a:spLocks noGrp="1"/>
          </p:cNvSpPr>
          <p:nvPr>
            <p:ph type="sldNum" sz="quarter" idx="12"/>
          </p:nvPr>
        </p:nvSpPr>
        <p:spPr/>
        <p:txBody>
          <a:bodyPr/>
          <a:lstStyle/>
          <a:p>
            <a:fld id="{A85EF1E5-F080-0048-9372-CF230FDE727D}" type="slidenum">
              <a:rPr lang="es-ES" smtClean="0"/>
              <a:t>‹#›</a:t>
            </a:fld>
            <a:endParaRPr lang="es-ES"/>
          </a:p>
        </p:txBody>
      </p:sp>
    </p:spTree>
    <p:extLst>
      <p:ext uri="{BB962C8B-B14F-4D97-AF65-F5344CB8AC3E}">
        <p14:creationId xmlns:p14="http://schemas.microsoft.com/office/powerpoint/2010/main" val="297257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78EB0-7FFF-D243-87E2-2C4100C0E1E6}"/>
              </a:ext>
            </a:extLst>
          </p:cNvPr>
          <p:cNvSpPr>
            <a:spLocks noGrp="1"/>
          </p:cNvSpPr>
          <p:nvPr>
            <p:ph type="title"/>
          </p:nvPr>
        </p:nvSpPr>
        <p:spPr>
          <a:xfrm>
            <a:off x="760977" y="1152758"/>
            <a:ext cx="10699186" cy="1325563"/>
          </a:xfrm>
        </p:spPr>
        <p:txBody>
          <a:bodyPr anchor="t" anchorCtr="0"/>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82133987-260A-A94D-B9A9-1EA7E495E5BC}"/>
              </a:ext>
            </a:extLst>
          </p:cNvPr>
          <p:cNvSpPr>
            <a:spLocks noGrp="1"/>
          </p:cNvSpPr>
          <p:nvPr>
            <p:ph idx="1"/>
          </p:nvPr>
        </p:nvSpPr>
        <p:spPr>
          <a:xfrm>
            <a:off x="760977" y="2730926"/>
            <a:ext cx="10699186" cy="318981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B3C0C721-1EDF-CD47-929B-E9BD70E1372D}"/>
              </a:ext>
            </a:extLst>
          </p:cNvPr>
          <p:cNvSpPr>
            <a:spLocks noGrp="1"/>
          </p:cNvSpPr>
          <p:nvPr>
            <p:ph type="sldNum" sz="quarter" idx="12"/>
          </p:nvPr>
        </p:nvSpPr>
        <p:spPr>
          <a:xfrm>
            <a:off x="11232679" y="6076349"/>
            <a:ext cx="450935" cy="365125"/>
          </a:xfrm>
        </p:spPr>
        <p:txBody>
          <a:bodyPr/>
          <a:lstStyle/>
          <a:p>
            <a:fld id="{A85EF1E5-F080-0048-9372-CF230FDE727D}" type="slidenum">
              <a:rPr lang="es-ES" smtClean="0"/>
              <a:t>‹#›</a:t>
            </a:fld>
            <a:endParaRPr lang="es-ES" dirty="0"/>
          </a:p>
        </p:txBody>
      </p:sp>
      <p:sp>
        <p:nvSpPr>
          <p:cNvPr id="8" name="Marcador de pie de página 4">
            <a:extLst>
              <a:ext uri="{FF2B5EF4-FFF2-40B4-BE49-F238E27FC236}">
                <a16:creationId xmlns:a16="http://schemas.microsoft.com/office/drawing/2014/main" id="{1085A88C-3371-1346-B902-FE0F5CCDDF04}"/>
              </a:ext>
            </a:extLst>
          </p:cNvPr>
          <p:cNvSpPr>
            <a:spLocks noGrp="1"/>
          </p:cNvSpPr>
          <p:nvPr>
            <p:ph type="ftr" sz="quarter" idx="3"/>
          </p:nvPr>
        </p:nvSpPr>
        <p:spPr>
          <a:xfrm>
            <a:off x="4046508" y="6130779"/>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78322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1E003-4354-BE4E-BAD0-09E4E55EF75A}"/>
              </a:ext>
            </a:extLst>
          </p:cNvPr>
          <p:cNvSpPr>
            <a:spLocks noGrp="1"/>
          </p:cNvSpPr>
          <p:nvPr>
            <p:ph type="title"/>
          </p:nvPr>
        </p:nvSpPr>
        <p:spPr>
          <a:xfrm>
            <a:off x="730293" y="1332548"/>
            <a:ext cx="10729870" cy="2852737"/>
          </a:xfrm>
        </p:spPr>
        <p:txBody>
          <a:bodyPr anchor="t" anchorCtr="0"/>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D944C37-D002-7249-9671-D115B41904F4}"/>
              </a:ext>
            </a:extLst>
          </p:cNvPr>
          <p:cNvSpPr>
            <a:spLocks noGrp="1"/>
          </p:cNvSpPr>
          <p:nvPr>
            <p:ph type="body" idx="1"/>
          </p:nvPr>
        </p:nvSpPr>
        <p:spPr>
          <a:xfrm>
            <a:off x="730293" y="4425633"/>
            <a:ext cx="107298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6" name="Marcador de número de diapositiva 5">
            <a:extLst>
              <a:ext uri="{FF2B5EF4-FFF2-40B4-BE49-F238E27FC236}">
                <a16:creationId xmlns:a16="http://schemas.microsoft.com/office/drawing/2014/main" id="{87CA001B-E590-9546-A1BC-8E7E3A7EFC36}"/>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93CD924F-B0BA-D34B-8679-987480628B3E}"/>
              </a:ext>
            </a:extLst>
          </p:cNvPr>
          <p:cNvSpPr>
            <a:spLocks noGrp="1"/>
          </p:cNvSpPr>
          <p:nvPr>
            <p:ph type="ftr" sz="quarter" idx="3"/>
          </p:nvPr>
        </p:nvSpPr>
        <p:spPr>
          <a:xfrm>
            <a:off x="3562916" y="613351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33483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40FF-768D-984E-A5D5-98DDBC4BA490}"/>
              </a:ext>
            </a:extLst>
          </p:cNvPr>
          <p:cNvSpPr>
            <a:spLocks noGrp="1"/>
          </p:cNvSpPr>
          <p:nvPr>
            <p:ph type="title"/>
          </p:nvPr>
        </p:nvSpPr>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CCEBD72F-C901-A14A-9976-65B5E52665BD}"/>
              </a:ext>
            </a:extLst>
          </p:cNvPr>
          <p:cNvSpPr>
            <a:spLocks noGrp="1"/>
          </p:cNvSpPr>
          <p:nvPr>
            <p:ph sz="half" idx="1"/>
          </p:nvPr>
        </p:nvSpPr>
        <p:spPr>
          <a:xfrm>
            <a:off x="770020" y="2685327"/>
            <a:ext cx="5249779" cy="3397421"/>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a:extLst>
              <a:ext uri="{FF2B5EF4-FFF2-40B4-BE49-F238E27FC236}">
                <a16:creationId xmlns:a16="http://schemas.microsoft.com/office/drawing/2014/main" id="{2BA9CD86-F882-1A4D-B8DD-0844ABD0ED49}"/>
              </a:ext>
            </a:extLst>
          </p:cNvPr>
          <p:cNvSpPr>
            <a:spLocks noGrp="1"/>
          </p:cNvSpPr>
          <p:nvPr>
            <p:ph sz="half" idx="2"/>
          </p:nvPr>
        </p:nvSpPr>
        <p:spPr>
          <a:xfrm>
            <a:off x="6172200" y="2685327"/>
            <a:ext cx="5304184" cy="3397422"/>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número de diapositiva 6">
            <a:extLst>
              <a:ext uri="{FF2B5EF4-FFF2-40B4-BE49-F238E27FC236}">
                <a16:creationId xmlns:a16="http://schemas.microsoft.com/office/drawing/2014/main" id="{2E91928A-0B92-C448-AFD4-C264B270F27D}"/>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87F0BD42-BA2E-714B-B522-8E9F0B875360}"/>
              </a:ext>
            </a:extLst>
          </p:cNvPr>
          <p:cNvSpPr>
            <a:spLocks noGrp="1"/>
          </p:cNvSpPr>
          <p:nvPr>
            <p:ph type="ftr" sz="quarter" idx="3"/>
          </p:nvPr>
        </p:nvSpPr>
        <p:spPr>
          <a:xfrm>
            <a:off x="3962400" y="6128963"/>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8595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44C7F-EBDA-A24F-9D47-56A545BC0DA4}"/>
              </a:ext>
            </a:extLst>
          </p:cNvPr>
          <p:cNvSpPr>
            <a:spLocks noGrp="1"/>
          </p:cNvSpPr>
          <p:nvPr>
            <p:ph type="title"/>
          </p:nvPr>
        </p:nvSpPr>
        <p:spPr>
          <a:xfrm>
            <a:off x="745435" y="1076858"/>
            <a:ext cx="10714728" cy="1325563"/>
          </a:xfrm>
        </p:spPr>
        <p:txBody>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61434399-C56C-D944-99F0-CDFA8724C045}"/>
              </a:ext>
            </a:extLst>
          </p:cNvPr>
          <p:cNvSpPr>
            <a:spLocks noGrp="1"/>
          </p:cNvSpPr>
          <p:nvPr>
            <p:ph type="body" idx="1"/>
          </p:nvPr>
        </p:nvSpPr>
        <p:spPr>
          <a:xfrm>
            <a:off x="745434" y="2575901"/>
            <a:ext cx="528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0FB094BD-D882-8B4A-B574-0E863B8CFF8E}"/>
              </a:ext>
            </a:extLst>
          </p:cNvPr>
          <p:cNvSpPr>
            <a:spLocks noGrp="1"/>
          </p:cNvSpPr>
          <p:nvPr>
            <p:ph sz="half" idx="2"/>
          </p:nvPr>
        </p:nvSpPr>
        <p:spPr>
          <a:xfrm>
            <a:off x="745435" y="3550445"/>
            <a:ext cx="5289002" cy="249551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a:extLst>
              <a:ext uri="{FF2B5EF4-FFF2-40B4-BE49-F238E27FC236}">
                <a16:creationId xmlns:a16="http://schemas.microsoft.com/office/drawing/2014/main" id="{46343CEE-F82C-2847-B3BB-2F7BA34FB844}"/>
              </a:ext>
            </a:extLst>
          </p:cNvPr>
          <p:cNvSpPr>
            <a:spLocks noGrp="1"/>
          </p:cNvSpPr>
          <p:nvPr>
            <p:ph type="body" sz="quarter" idx="3"/>
          </p:nvPr>
        </p:nvSpPr>
        <p:spPr>
          <a:xfrm>
            <a:off x="6157561" y="2575901"/>
            <a:ext cx="53026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D9B9E527-557A-8844-884D-2B9E10013851}"/>
              </a:ext>
            </a:extLst>
          </p:cNvPr>
          <p:cNvSpPr>
            <a:spLocks noGrp="1"/>
          </p:cNvSpPr>
          <p:nvPr>
            <p:ph sz="quarter" idx="4"/>
          </p:nvPr>
        </p:nvSpPr>
        <p:spPr>
          <a:xfrm>
            <a:off x="6157562" y="3550445"/>
            <a:ext cx="5302602" cy="249551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número de diapositiva 8">
            <a:extLst>
              <a:ext uri="{FF2B5EF4-FFF2-40B4-BE49-F238E27FC236}">
                <a16:creationId xmlns:a16="http://schemas.microsoft.com/office/drawing/2014/main" id="{7C915A4B-1670-7142-8981-F9E8B8C06B9E}"/>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10" name="Marcador de pie de página 4">
            <a:extLst>
              <a:ext uri="{FF2B5EF4-FFF2-40B4-BE49-F238E27FC236}">
                <a16:creationId xmlns:a16="http://schemas.microsoft.com/office/drawing/2014/main" id="{E1824371-E7C3-EB40-81A2-200ECB384153}"/>
              </a:ext>
            </a:extLst>
          </p:cNvPr>
          <p:cNvSpPr>
            <a:spLocks noGrp="1"/>
          </p:cNvSpPr>
          <p:nvPr>
            <p:ph type="ftr" sz="quarter" idx="13"/>
          </p:nvPr>
        </p:nvSpPr>
        <p:spPr>
          <a:xfrm>
            <a:off x="3764366" y="6141665"/>
            <a:ext cx="4155744"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49799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4F637-1308-664C-83B4-FA3A5C5F9D52}"/>
              </a:ext>
            </a:extLst>
          </p:cNvPr>
          <p:cNvSpPr>
            <a:spLocks noGrp="1"/>
          </p:cNvSpPr>
          <p:nvPr>
            <p:ph type="title"/>
          </p:nvPr>
        </p:nvSpPr>
        <p:spPr/>
        <p:txBody>
          <a:bodyPr/>
          <a:lstStyle/>
          <a:p>
            <a:r>
              <a:rPr lang="es-ES"/>
              <a:t>Haga clic para modificar el estilo de título del patrón</a:t>
            </a:r>
          </a:p>
        </p:txBody>
      </p:sp>
      <p:sp>
        <p:nvSpPr>
          <p:cNvPr id="5" name="Marcador de número de diapositiva 4">
            <a:extLst>
              <a:ext uri="{FF2B5EF4-FFF2-40B4-BE49-F238E27FC236}">
                <a16:creationId xmlns:a16="http://schemas.microsoft.com/office/drawing/2014/main" id="{98E102C0-E24E-E349-A2A5-1AC8458C268D}"/>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6" name="Marcador de pie de página 4">
            <a:extLst>
              <a:ext uri="{FF2B5EF4-FFF2-40B4-BE49-F238E27FC236}">
                <a16:creationId xmlns:a16="http://schemas.microsoft.com/office/drawing/2014/main" id="{EC2D1B76-8B8D-8D4A-8189-7108E90AB0F6}"/>
              </a:ext>
            </a:extLst>
          </p:cNvPr>
          <p:cNvSpPr>
            <a:spLocks noGrp="1"/>
          </p:cNvSpPr>
          <p:nvPr>
            <p:ph type="ftr" sz="quarter" idx="3"/>
          </p:nvPr>
        </p:nvSpPr>
        <p:spPr>
          <a:xfrm>
            <a:off x="3326408"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96047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338ACD2-C9D8-5442-BE0B-F65DAA9A89A0}"/>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5" name="Marcador de pie de página 4">
            <a:extLst>
              <a:ext uri="{FF2B5EF4-FFF2-40B4-BE49-F238E27FC236}">
                <a16:creationId xmlns:a16="http://schemas.microsoft.com/office/drawing/2014/main" id="{87BC88E4-43E3-4848-BE02-F9F0F284F23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1371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7EF2B-C263-964F-9EEB-6EE87EEA6DE2}"/>
              </a:ext>
            </a:extLst>
          </p:cNvPr>
          <p:cNvSpPr>
            <a:spLocks noGrp="1"/>
          </p:cNvSpPr>
          <p:nvPr>
            <p:ph type="title"/>
          </p:nvPr>
        </p:nvSpPr>
        <p:spPr>
          <a:xfrm>
            <a:off x="493144" y="1180617"/>
            <a:ext cx="4278881" cy="1407007"/>
          </a:xfrm>
        </p:spPr>
        <p:txBody>
          <a:bodyPr anchor="t" anchorCtr="0"/>
          <a:lstStyle>
            <a:lvl1pPr>
              <a:defRPr sz="32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AA4DC231-D60C-4B40-8F93-3EA127AAEA31}"/>
              </a:ext>
            </a:extLst>
          </p:cNvPr>
          <p:cNvSpPr>
            <a:spLocks noGrp="1"/>
          </p:cNvSpPr>
          <p:nvPr>
            <p:ph idx="1"/>
          </p:nvPr>
        </p:nvSpPr>
        <p:spPr>
          <a:xfrm>
            <a:off x="4891088" y="1177441"/>
            <a:ext cx="3421550" cy="4688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a:extLst>
              <a:ext uri="{FF2B5EF4-FFF2-40B4-BE49-F238E27FC236}">
                <a16:creationId xmlns:a16="http://schemas.microsoft.com/office/drawing/2014/main" id="{31FB91F3-F429-714F-93EA-25BF9C70814B}"/>
              </a:ext>
            </a:extLst>
          </p:cNvPr>
          <p:cNvSpPr>
            <a:spLocks noGrp="1"/>
          </p:cNvSpPr>
          <p:nvPr>
            <p:ph type="body" sz="half" idx="2"/>
          </p:nvPr>
        </p:nvSpPr>
        <p:spPr>
          <a:xfrm>
            <a:off x="493144" y="2754774"/>
            <a:ext cx="4278881" cy="31142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7" name="Marcador de número de diapositiva 6">
            <a:extLst>
              <a:ext uri="{FF2B5EF4-FFF2-40B4-BE49-F238E27FC236}">
                <a16:creationId xmlns:a16="http://schemas.microsoft.com/office/drawing/2014/main" id="{6F425F79-DD28-5D40-BD54-BD567D0C912E}"/>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F2869BA2-D0C4-E546-BFB4-992AFCA6944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contenido 2">
            <a:extLst>
              <a:ext uri="{FF2B5EF4-FFF2-40B4-BE49-F238E27FC236}">
                <a16:creationId xmlns:a16="http://schemas.microsoft.com/office/drawing/2014/main" id="{76939CAF-0F22-644B-A275-1944B7625412}"/>
              </a:ext>
            </a:extLst>
          </p:cNvPr>
          <p:cNvSpPr>
            <a:spLocks noGrp="1"/>
          </p:cNvSpPr>
          <p:nvPr>
            <p:ph idx="13"/>
          </p:nvPr>
        </p:nvSpPr>
        <p:spPr>
          <a:xfrm>
            <a:off x="8447059" y="1180617"/>
            <a:ext cx="3010468" cy="2248383"/>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Marcador de contenido 2">
            <a:extLst>
              <a:ext uri="{FF2B5EF4-FFF2-40B4-BE49-F238E27FC236}">
                <a16:creationId xmlns:a16="http://schemas.microsoft.com/office/drawing/2014/main" id="{35388C7D-5BB4-704B-8D60-3D827BB08F63}"/>
              </a:ext>
            </a:extLst>
          </p:cNvPr>
          <p:cNvSpPr>
            <a:spLocks noGrp="1"/>
          </p:cNvSpPr>
          <p:nvPr>
            <p:ph idx="14"/>
          </p:nvPr>
        </p:nvSpPr>
        <p:spPr>
          <a:xfrm>
            <a:off x="8447058" y="3528646"/>
            <a:ext cx="3010468" cy="2340342"/>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041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5980C-B0AE-584D-B812-F230492AC6C4}"/>
              </a:ext>
            </a:extLst>
          </p:cNvPr>
          <p:cNvSpPr>
            <a:spLocks noGrp="1"/>
          </p:cNvSpPr>
          <p:nvPr>
            <p:ph type="title"/>
          </p:nvPr>
        </p:nvSpPr>
        <p:spPr>
          <a:xfrm>
            <a:off x="760976" y="987425"/>
            <a:ext cx="4687323" cy="1408534"/>
          </a:xfrm>
        </p:spPr>
        <p:txBody>
          <a:bodyPr anchor="t" anchorCtr="0"/>
          <a:lstStyle>
            <a:lvl1pPr>
              <a:defRPr sz="3200"/>
            </a:lvl1pPr>
          </a:lstStyle>
          <a:p>
            <a:r>
              <a:rPr lang="es-ES" dirty="0"/>
              <a:t>Haga clic para modificar el estilo de título del patrón</a:t>
            </a:r>
          </a:p>
        </p:txBody>
      </p:sp>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5"/>
            <a:ext cx="585946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971A45F-B5D7-0D40-9164-03C3CF422464}"/>
              </a:ext>
            </a:extLst>
          </p:cNvPr>
          <p:cNvSpPr>
            <a:spLocks noGrp="1"/>
          </p:cNvSpPr>
          <p:nvPr>
            <p:ph type="body" sz="half" idx="2"/>
          </p:nvPr>
        </p:nvSpPr>
        <p:spPr>
          <a:xfrm>
            <a:off x="760976" y="2546430"/>
            <a:ext cx="4687323" cy="33225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87641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6CA309-E17A-2B44-85BE-A3856B25C10C}"/>
              </a:ext>
            </a:extLst>
          </p:cNvPr>
          <p:cNvSpPr>
            <a:spLocks noGrp="1"/>
          </p:cNvSpPr>
          <p:nvPr>
            <p:ph type="title"/>
          </p:nvPr>
        </p:nvSpPr>
        <p:spPr>
          <a:xfrm>
            <a:off x="770021" y="1152758"/>
            <a:ext cx="10690142" cy="1325563"/>
          </a:xfrm>
          <a:prstGeom prst="rect">
            <a:avLst/>
          </a:prstGeom>
        </p:spPr>
        <p:txBody>
          <a:bodyPr vert="horz" lIns="91440" tIns="45720" rIns="91440" bIns="45720" rtlCol="0" anchor="t" anchorCtr="0">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61D2B88-EA5F-F340-83EC-5CE5D16C8927}"/>
              </a:ext>
            </a:extLst>
          </p:cNvPr>
          <p:cNvSpPr>
            <a:spLocks noGrp="1"/>
          </p:cNvSpPr>
          <p:nvPr>
            <p:ph type="body" idx="1"/>
          </p:nvPr>
        </p:nvSpPr>
        <p:spPr>
          <a:xfrm>
            <a:off x="770021" y="2725947"/>
            <a:ext cx="10690142" cy="319479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0E41A8EE-456F-8E45-ACEA-FDC28B2238A4}"/>
              </a:ext>
            </a:extLst>
          </p:cNvPr>
          <p:cNvSpPr>
            <a:spLocks noGrp="1"/>
          </p:cNvSpPr>
          <p:nvPr>
            <p:ph type="sldNum" sz="quarter" idx="4"/>
          </p:nvPr>
        </p:nvSpPr>
        <p:spPr>
          <a:xfrm>
            <a:off x="11338867" y="6076347"/>
            <a:ext cx="450935" cy="365125"/>
          </a:xfrm>
          <a:prstGeom prst="rect">
            <a:avLst/>
          </a:prstGeom>
        </p:spPr>
        <p:txBody>
          <a:bodyPr vert="horz" lIns="91440" tIns="45720" rIns="91440" bIns="45720" rtlCol="0" anchor="b" anchorCtr="1"/>
          <a:lstStyle>
            <a:lvl1pPr algn="r">
              <a:defRPr sz="1200">
                <a:solidFill>
                  <a:schemeClr val="tx2"/>
                </a:solidFill>
              </a:defRPr>
            </a:lvl1pPr>
          </a:lstStyle>
          <a:p>
            <a:endParaRPr lang="es-ES" dirty="0"/>
          </a:p>
        </p:txBody>
      </p:sp>
      <p:sp>
        <p:nvSpPr>
          <p:cNvPr id="5" name="Marcador de pie de página 4">
            <a:extLst>
              <a:ext uri="{FF2B5EF4-FFF2-40B4-BE49-F238E27FC236}">
                <a16:creationId xmlns:a16="http://schemas.microsoft.com/office/drawing/2014/main" id="{4252F14F-3A0B-CE46-8BBB-70A85C2745A2}"/>
              </a:ext>
            </a:extLst>
          </p:cNvPr>
          <p:cNvSpPr>
            <a:spLocks noGrp="1"/>
          </p:cNvSpPr>
          <p:nvPr>
            <p:ph type="ftr" sz="quarter" idx="3"/>
          </p:nvPr>
        </p:nvSpPr>
        <p:spPr>
          <a:xfrm>
            <a:off x="4038600" y="6076348"/>
            <a:ext cx="4114800" cy="365125"/>
          </a:xfrm>
          <a:prstGeom prst="rect">
            <a:avLst/>
          </a:prstGeom>
        </p:spPr>
        <p:txBody>
          <a:bodyPr vert="horz" lIns="91440" tIns="45720" rIns="91440" bIns="45720" rtlCol="0" anchor="b" anchorCtr="1"/>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62676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73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DC7B6-7274-5445-AB10-683A8E54A9A6}"/>
              </a:ext>
            </a:extLst>
          </p:cNvPr>
          <p:cNvSpPr>
            <a:spLocks noGrp="1"/>
          </p:cNvSpPr>
          <p:nvPr>
            <p:ph type="ctrTitle"/>
          </p:nvPr>
        </p:nvSpPr>
        <p:spPr>
          <a:xfrm>
            <a:off x="469557" y="1412102"/>
            <a:ext cx="7366504" cy="2387600"/>
          </a:xfrm>
        </p:spPr>
        <p:txBody>
          <a:bodyPr>
            <a:normAutofit/>
          </a:bodyPr>
          <a:lstStyle/>
          <a:p>
            <a:r>
              <a:rPr lang="en-GB" sz="3600" dirty="0"/>
              <a:t>Balancing Power: EU Economic Security and International Trade</a:t>
            </a:r>
          </a:p>
        </p:txBody>
      </p:sp>
      <p:sp>
        <p:nvSpPr>
          <p:cNvPr id="3" name="Subtítulo 2">
            <a:extLst>
              <a:ext uri="{FF2B5EF4-FFF2-40B4-BE49-F238E27FC236}">
                <a16:creationId xmlns:a16="http://schemas.microsoft.com/office/drawing/2014/main" id="{D017C71A-7909-7748-A386-373F11372B3F}"/>
              </a:ext>
            </a:extLst>
          </p:cNvPr>
          <p:cNvSpPr>
            <a:spLocks noGrp="1"/>
          </p:cNvSpPr>
          <p:nvPr>
            <p:ph type="subTitle" idx="1"/>
          </p:nvPr>
        </p:nvSpPr>
        <p:spPr>
          <a:xfrm>
            <a:off x="562153" y="3590533"/>
            <a:ext cx="5367221" cy="1567240"/>
          </a:xfrm>
        </p:spPr>
        <p:txBody>
          <a:bodyPr>
            <a:normAutofit/>
          </a:bodyPr>
          <a:lstStyle/>
          <a:p>
            <a:r>
              <a:rPr lang="en-GB" sz="1400" dirty="0"/>
              <a:t>Webinar: The New Strategy for Economic Security of the EU Trade Policy - First Steps and Implications in International Law</a:t>
            </a:r>
          </a:p>
          <a:p>
            <a:r>
              <a:rPr lang="en-GB" sz="1200" i="1" dirty="0"/>
              <a:t>Università di Bologna, Re-Globe Jean Monnet Module</a:t>
            </a:r>
          </a:p>
          <a:p>
            <a:r>
              <a:rPr lang="en-GB" sz="1200" b="1" dirty="0"/>
              <a:t>07 February 2025</a:t>
            </a:r>
          </a:p>
          <a:p>
            <a:r>
              <a:rPr lang="en-GB" sz="1200" dirty="0"/>
              <a:t>Lukas Schaupp</a:t>
            </a:r>
          </a:p>
        </p:txBody>
      </p:sp>
    </p:spTree>
    <p:extLst>
      <p:ext uri="{BB962C8B-B14F-4D97-AF65-F5344CB8AC3E}">
        <p14:creationId xmlns:p14="http://schemas.microsoft.com/office/powerpoint/2010/main" val="87970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p:txBody>
          <a:bodyPr>
            <a:normAutofit/>
          </a:bodyPr>
          <a:lstStyle/>
          <a:p>
            <a:r>
              <a:rPr lang="en-GB" sz="4000" dirty="0"/>
              <a:t>Today, I’ll be talking about…</a:t>
            </a:r>
          </a:p>
        </p:txBody>
      </p:sp>
      <p:sp>
        <p:nvSpPr>
          <p:cNvPr id="3" name="Marcador de contenido 2">
            <a:extLst>
              <a:ext uri="{FF2B5EF4-FFF2-40B4-BE49-F238E27FC236}">
                <a16:creationId xmlns:a16="http://schemas.microsoft.com/office/drawing/2014/main" id="{CA3953F5-74D6-1149-8F1B-77589F2838E9}"/>
              </a:ext>
            </a:extLst>
          </p:cNvPr>
          <p:cNvSpPr>
            <a:spLocks noGrp="1"/>
          </p:cNvSpPr>
          <p:nvPr>
            <p:ph idx="1"/>
          </p:nvPr>
        </p:nvSpPr>
        <p:spPr>
          <a:xfrm>
            <a:off x="760977" y="2478321"/>
            <a:ext cx="10699186" cy="3496266"/>
          </a:xfrm>
        </p:spPr>
        <p:txBody>
          <a:bodyPr/>
          <a:lstStyle/>
          <a:p>
            <a:pPr marL="0" indent="0">
              <a:spcAft>
                <a:spcPts val="1200"/>
              </a:spcAft>
              <a:buNone/>
            </a:pPr>
            <a:r>
              <a:rPr lang="en-GB" b="1" dirty="0"/>
              <a:t>… the EU’s emerging security paradigm</a:t>
            </a:r>
          </a:p>
          <a:p>
            <a:pPr marL="0" indent="0">
              <a:spcAft>
                <a:spcPts val="1200"/>
              </a:spcAft>
              <a:buNone/>
            </a:pPr>
            <a:r>
              <a:rPr lang="en-GB" b="1" dirty="0"/>
              <a:t>… the context and content of the Economic Security Strategy</a:t>
            </a:r>
          </a:p>
          <a:p>
            <a:pPr marL="0" indent="0">
              <a:spcAft>
                <a:spcPts val="1200"/>
              </a:spcAft>
              <a:buNone/>
            </a:pPr>
            <a:r>
              <a:rPr lang="en-GB" b="1" dirty="0"/>
              <a:t>… the internal and external dimension of the Strategy</a:t>
            </a:r>
          </a:p>
          <a:p>
            <a:pPr marL="0" indent="0">
              <a:spcAft>
                <a:spcPts val="1200"/>
              </a:spcAft>
              <a:buNone/>
            </a:pPr>
            <a:r>
              <a:rPr lang="en-GB" b="1" dirty="0"/>
              <a:t>… why I think that the external one matters more (trade!) </a:t>
            </a:r>
          </a:p>
          <a:p>
            <a:pPr marL="0" indent="0">
              <a:spcAft>
                <a:spcPts val="1200"/>
              </a:spcAft>
              <a:buNone/>
            </a:pPr>
            <a:r>
              <a:rPr lang="en-GB" b="1" dirty="0"/>
              <a:t>… and what all this could mean for international economic law</a:t>
            </a:r>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p:txBody>
          <a:bodyPr/>
          <a:lstStyle/>
          <a:p>
            <a:fld id="{A85EF1E5-F080-0048-9372-CF230FDE727D}" type="slidenum">
              <a:rPr lang="en-GB" smtClean="0"/>
              <a:t>2</a:t>
            </a:fld>
            <a:endParaRPr lang="en-GB" dirty="0"/>
          </a:p>
        </p:txBody>
      </p:sp>
    </p:spTree>
    <p:extLst>
      <p:ext uri="{BB962C8B-B14F-4D97-AF65-F5344CB8AC3E}">
        <p14:creationId xmlns:p14="http://schemas.microsoft.com/office/powerpoint/2010/main" val="183737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14C2C-8791-C1C4-6C82-36E16928805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69C0D2-EB3E-C89B-DFAE-071236967911}"/>
              </a:ext>
            </a:extLst>
          </p:cNvPr>
          <p:cNvSpPr>
            <a:spLocks noGrp="1"/>
          </p:cNvSpPr>
          <p:nvPr>
            <p:ph type="title"/>
          </p:nvPr>
        </p:nvSpPr>
        <p:spPr>
          <a:xfrm>
            <a:off x="746407" y="1163644"/>
            <a:ext cx="10699186" cy="1325563"/>
          </a:xfrm>
        </p:spPr>
        <p:txBody>
          <a:bodyPr>
            <a:normAutofit/>
          </a:bodyPr>
          <a:lstStyle/>
          <a:p>
            <a:r>
              <a:rPr lang="en-GB" sz="4000" dirty="0"/>
              <a:t>Towards a security paradigm in the EU?</a:t>
            </a:r>
          </a:p>
        </p:txBody>
      </p:sp>
      <p:sp>
        <p:nvSpPr>
          <p:cNvPr id="4" name="Marcador de número de diapositiva 3">
            <a:extLst>
              <a:ext uri="{FF2B5EF4-FFF2-40B4-BE49-F238E27FC236}">
                <a16:creationId xmlns:a16="http://schemas.microsoft.com/office/drawing/2014/main" id="{22FABFEF-1B88-3884-3933-F7E565DFC83A}"/>
              </a:ext>
            </a:extLst>
          </p:cNvPr>
          <p:cNvSpPr>
            <a:spLocks noGrp="1"/>
          </p:cNvSpPr>
          <p:nvPr>
            <p:ph type="sldNum" sz="quarter" idx="12"/>
          </p:nvPr>
        </p:nvSpPr>
        <p:spPr/>
        <p:txBody>
          <a:bodyPr/>
          <a:lstStyle/>
          <a:p>
            <a:fld id="{A85EF1E5-F080-0048-9372-CF230FDE727D}" type="slidenum">
              <a:rPr lang="en-GB" smtClean="0"/>
              <a:t>3</a:t>
            </a:fld>
            <a:endParaRPr lang="en-GB" dirty="0"/>
          </a:p>
        </p:txBody>
      </p:sp>
      <p:grpSp>
        <p:nvGrpSpPr>
          <p:cNvPr id="8" name="Group 7">
            <a:extLst>
              <a:ext uri="{FF2B5EF4-FFF2-40B4-BE49-F238E27FC236}">
                <a16:creationId xmlns:a16="http://schemas.microsoft.com/office/drawing/2014/main" id="{E269F22C-15BB-BDFE-F570-D27849236657}"/>
              </a:ext>
            </a:extLst>
          </p:cNvPr>
          <p:cNvGrpSpPr/>
          <p:nvPr/>
        </p:nvGrpSpPr>
        <p:grpSpPr>
          <a:xfrm>
            <a:off x="477948" y="1942596"/>
            <a:ext cx="11431023" cy="4025046"/>
            <a:chOff x="477948" y="1942596"/>
            <a:chExt cx="11431023" cy="4025046"/>
          </a:xfrm>
        </p:grpSpPr>
        <p:pic>
          <p:nvPicPr>
            <p:cNvPr id="1026" name="Picture 2" descr="Ursula von der Leyen">
              <a:extLst>
                <a:ext uri="{FF2B5EF4-FFF2-40B4-BE49-F238E27FC236}">
                  <a16:creationId xmlns:a16="http://schemas.microsoft.com/office/drawing/2014/main" id="{07235D20-D6A0-FB3E-1BD1-A4DD647D84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4" t="5999" r="7937" b="8229"/>
            <a:stretch/>
          </p:blipFill>
          <p:spPr bwMode="auto">
            <a:xfrm>
              <a:off x="477948" y="3429000"/>
              <a:ext cx="3640508" cy="2538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laf Scholz legt Augenklappe wieder ab: So sieht sein Auge aus | NOZ">
              <a:extLst>
                <a:ext uri="{FF2B5EF4-FFF2-40B4-BE49-F238E27FC236}">
                  <a16:creationId xmlns:a16="http://schemas.microsoft.com/office/drawing/2014/main" id="{ADB47B9B-C226-9648-A09F-BA7842CAC9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55" r="6825"/>
            <a:stretch/>
          </p:blipFill>
          <p:spPr bwMode="auto">
            <a:xfrm>
              <a:off x="5956181" y="3429000"/>
              <a:ext cx="3640508" cy="2538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manuel Macron a-t-il tiré une balle dans le pied de l'autonomie  stratégique européenne? - l'Opinion">
              <a:extLst>
                <a:ext uri="{FF2B5EF4-FFF2-40B4-BE49-F238E27FC236}">
                  <a16:creationId xmlns:a16="http://schemas.microsoft.com/office/drawing/2014/main" id="{670709D7-36A8-33E5-807D-F8A0E1ADEE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95" r="8331"/>
            <a:stretch/>
          </p:blipFill>
          <p:spPr bwMode="auto">
            <a:xfrm>
              <a:off x="2999676" y="2159679"/>
              <a:ext cx="3640508" cy="25386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0A1D00A-553C-3BF1-8602-1150B5A5A0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113" r="33027"/>
            <a:stretch/>
          </p:blipFill>
          <p:spPr bwMode="auto">
            <a:xfrm>
              <a:off x="8268463" y="1942596"/>
              <a:ext cx="3640508" cy="253798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Oval Callout 10">
            <a:extLst>
              <a:ext uri="{FF2B5EF4-FFF2-40B4-BE49-F238E27FC236}">
                <a16:creationId xmlns:a16="http://schemas.microsoft.com/office/drawing/2014/main" id="{C2661BEE-10A4-7510-85B2-298878E1CE2F}"/>
              </a:ext>
            </a:extLst>
          </p:cNvPr>
          <p:cNvSpPr/>
          <p:nvPr/>
        </p:nvSpPr>
        <p:spPr>
          <a:xfrm flipH="1">
            <a:off x="121827" y="2135890"/>
            <a:ext cx="2207716" cy="1457874"/>
          </a:xfrm>
          <a:prstGeom prst="wedgeEllipseCallout">
            <a:avLst>
              <a:gd name="adj1" fmla="val -24539"/>
              <a:gd name="adj2" fmla="val 7203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dirty="0"/>
              <a:t>Age of geostrategic</a:t>
            </a:r>
          </a:p>
          <a:p>
            <a:pPr algn="ctr"/>
            <a:r>
              <a:rPr lang="en-GB" b="1" i="1" dirty="0"/>
              <a:t>rivalries</a:t>
            </a:r>
          </a:p>
        </p:txBody>
      </p:sp>
      <p:sp>
        <p:nvSpPr>
          <p:cNvPr id="12" name="Oval Callout 11">
            <a:extLst>
              <a:ext uri="{FF2B5EF4-FFF2-40B4-BE49-F238E27FC236}">
                <a16:creationId xmlns:a16="http://schemas.microsoft.com/office/drawing/2014/main" id="{69192F5B-76D6-6328-ABE2-5B4DF2DD401C}"/>
              </a:ext>
            </a:extLst>
          </p:cNvPr>
          <p:cNvSpPr/>
          <p:nvPr/>
        </p:nvSpPr>
        <p:spPr>
          <a:xfrm>
            <a:off x="5380850" y="1850977"/>
            <a:ext cx="2424235" cy="1457874"/>
          </a:xfrm>
          <a:prstGeom prst="wedgeEllipseCallout">
            <a:avLst>
              <a:gd name="adj1" fmla="val -48910"/>
              <a:gd name="adj2" fmla="val 48891"/>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fr-FR" sz="2400" b="1" noProof="0" dirty="0">
                <a:latin typeface="Calibri" panose="020F0502020204030204" pitchFamily="34" charset="0"/>
                <a:cs typeface="Calibri" panose="020F0502020204030204" pitchFamily="34" charset="0"/>
              </a:rPr>
              <a:t>Autonomie stratégique</a:t>
            </a:r>
          </a:p>
          <a:p>
            <a:pPr algn="ctr"/>
            <a:endParaRPr lang="en-GB" dirty="0"/>
          </a:p>
        </p:txBody>
      </p:sp>
      <p:sp>
        <p:nvSpPr>
          <p:cNvPr id="13" name="Oval Callout 12">
            <a:extLst>
              <a:ext uri="{FF2B5EF4-FFF2-40B4-BE49-F238E27FC236}">
                <a16:creationId xmlns:a16="http://schemas.microsoft.com/office/drawing/2014/main" id="{F91CE8FF-A6AD-6785-F54A-32679BD1373A}"/>
              </a:ext>
            </a:extLst>
          </p:cNvPr>
          <p:cNvSpPr/>
          <p:nvPr/>
        </p:nvSpPr>
        <p:spPr>
          <a:xfrm>
            <a:off x="9192325" y="4495172"/>
            <a:ext cx="2491290" cy="1457874"/>
          </a:xfrm>
          <a:prstGeom prst="wedgeEllipseCallout">
            <a:avLst>
              <a:gd name="adj1" fmla="val -1302"/>
              <a:gd name="adj2" fmla="val -892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Times New Roman" panose="02020603050405020304" pitchFamily="18" charset="0"/>
                <a:cs typeface="Times New Roman" panose="02020603050405020304" pitchFamily="18" charset="0"/>
              </a:rPr>
              <a:t>Strategic and assertive foreign and security policy</a:t>
            </a:r>
          </a:p>
        </p:txBody>
      </p:sp>
      <p:sp>
        <p:nvSpPr>
          <p:cNvPr id="14" name="Oval Callout 13">
            <a:extLst>
              <a:ext uri="{FF2B5EF4-FFF2-40B4-BE49-F238E27FC236}">
                <a16:creationId xmlns:a16="http://schemas.microsoft.com/office/drawing/2014/main" id="{A53974CA-61EB-DC2A-E640-6D352E732355}"/>
              </a:ext>
            </a:extLst>
          </p:cNvPr>
          <p:cNvSpPr/>
          <p:nvPr/>
        </p:nvSpPr>
        <p:spPr>
          <a:xfrm>
            <a:off x="4288971" y="4533557"/>
            <a:ext cx="2122744" cy="1457874"/>
          </a:xfrm>
          <a:prstGeom prst="wedgeEllipseCallout">
            <a:avLst>
              <a:gd name="adj1" fmla="val 72780"/>
              <a:gd name="adj2" fmla="val -115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noProof="0" dirty="0"/>
              <a:t>Zeiten-wende</a:t>
            </a:r>
            <a:endParaRPr lang="en-GB" sz="2400" dirty="0"/>
          </a:p>
        </p:txBody>
      </p:sp>
    </p:spTree>
    <p:extLst>
      <p:ext uri="{BB962C8B-B14F-4D97-AF65-F5344CB8AC3E}">
        <p14:creationId xmlns:p14="http://schemas.microsoft.com/office/powerpoint/2010/main" val="340639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CEC0-B0FD-16F5-6C74-8823A5DBCF80}"/>
              </a:ext>
            </a:extLst>
          </p:cNvPr>
          <p:cNvSpPr>
            <a:spLocks noGrp="1"/>
          </p:cNvSpPr>
          <p:nvPr>
            <p:ph type="title"/>
          </p:nvPr>
        </p:nvSpPr>
        <p:spPr/>
        <p:txBody>
          <a:bodyPr>
            <a:normAutofit/>
          </a:bodyPr>
          <a:lstStyle/>
          <a:p>
            <a:r>
              <a:rPr lang="en-GB" sz="4000" dirty="0"/>
              <a:t>Economic security: the state strikes back</a:t>
            </a:r>
          </a:p>
        </p:txBody>
      </p:sp>
      <p:sp>
        <p:nvSpPr>
          <p:cNvPr id="4" name="Slide Number Placeholder 3">
            <a:extLst>
              <a:ext uri="{FF2B5EF4-FFF2-40B4-BE49-F238E27FC236}">
                <a16:creationId xmlns:a16="http://schemas.microsoft.com/office/drawing/2014/main" id="{49E6CE78-26E8-2204-FC84-3EC6757D2904}"/>
              </a:ext>
            </a:extLst>
          </p:cNvPr>
          <p:cNvSpPr>
            <a:spLocks noGrp="1"/>
          </p:cNvSpPr>
          <p:nvPr>
            <p:ph type="sldNum" sz="quarter" idx="12"/>
          </p:nvPr>
        </p:nvSpPr>
        <p:spPr/>
        <p:txBody>
          <a:bodyPr/>
          <a:lstStyle/>
          <a:p>
            <a:fld id="{A85EF1E5-F080-0048-9372-CF230FDE727D}" type="slidenum">
              <a:rPr lang="es-ES" smtClean="0"/>
              <a:t>4</a:t>
            </a:fld>
            <a:endParaRPr lang="es-ES" dirty="0"/>
          </a:p>
        </p:txBody>
      </p:sp>
      <p:pic>
        <p:nvPicPr>
          <p:cNvPr id="2050" name="Picture 2" descr="Maroš Šefčovič (Slowakei) | Themen | Europäisches Parlament">
            <a:extLst>
              <a:ext uri="{FF2B5EF4-FFF2-40B4-BE49-F238E27FC236}">
                <a16:creationId xmlns:a16="http://schemas.microsoft.com/office/drawing/2014/main" id="{090D4161-E3C9-7B82-76A0-18297173DD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4782" y="2211251"/>
            <a:ext cx="4777897" cy="31852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48A322-1530-278D-403E-D97B7444F5AE}"/>
              </a:ext>
            </a:extLst>
          </p:cNvPr>
          <p:cNvSpPr txBox="1"/>
          <p:nvPr/>
        </p:nvSpPr>
        <p:spPr>
          <a:xfrm>
            <a:off x="515558" y="2274838"/>
            <a:ext cx="5003365" cy="2646878"/>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GB" b="1" dirty="0"/>
              <a:t>Departure from Neoliberal Era and a return of state intervention</a:t>
            </a:r>
          </a:p>
          <a:p>
            <a:pPr marL="285750" indent="-285750">
              <a:spcAft>
                <a:spcPts val="2400"/>
              </a:spcAft>
              <a:buFont typeface="Arial" panose="020B0604020202020204" pitchFamily="34" charset="0"/>
              <a:buChar char="•"/>
            </a:pPr>
            <a:r>
              <a:rPr lang="en-GB" b="1" dirty="0"/>
              <a:t>Geopolitical challenges drive activist forms of governance in Europe and elsewhere</a:t>
            </a:r>
            <a:endParaRPr lang="en-GB" dirty="0"/>
          </a:p>
          <a:p>
            <a:pPr marL="285750" indent="-285750">
              <a:spcAft>
                <a:spcPts val="2400"/>
              </a:spcAft>
              <a:buFont typeface="Arial" panose="020B0604020202020204" pitchFamily="34" charset="0"/>
              <a:buChar char="•"/>
            </a:pPr>
            <a:r>
              <a:rPr lang="en-GB" b="1" dirty="0"/>
              <a:t>Emerging security paradigm among sectors that underwent integration</a:t>
            </a:r>
          </a:p>
        </p:txBody>
      </p:sp>
    </p:spTree>
    <p:extLst>
      <p:ext uri="{BB962C8B-B14F-4D97-AF65-F5344CB8AC3E}">
        <p14:creationId xmlns:p14="http://schemas.microsoft.com/office/powerpoint/2010/main" val="300748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BEE9-E10A-2BCF-2427-0CAE4BBF1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C62BB-1AD3-235C-2049-0B5DDFE56A12}"/>
              </a:ext>
            </a:extLst>
          </p:cNvPr>
          <p:cNvSpPr>
            <a:spLocks noGrp="1"/>
          </p:cNvSpPr>
          <p:nvPr>
            <p:ph type="title"/>
          </p:nvPr>
        </p:nvSpPr>
        <p:spPr/>
        <p:txBody>
          <a:bodyPr>
            <a:normAutofit/>
          </a:bodyPr>
          <a:lstStyle/>
          <a:p>
            <a:r>
              <a:rPr lang="en-GB" sz="4000" dirty="0"/>
              <a:t>Economic Security Strategy – what’s in it?</a:t>
            </a:r>
          </a:p>
        </p:txBody>
      </p:sp>
      <p:sp>
        <p:nvSpPr>
          <p:cNvPr id="4" name="Slide Number Placeholder 3">
            <a:extLst>
              <a:ext uri="{FF2B5EF4-FFF2-40B4-BE49-F238E27FC236}">
                <a16:creationId xmlns:a16="http://schemas.microsoft.com/office/drawing/2014/main" id="{AF673B38-6EE6-5ADF-22E0-D217A6DF84E9}"/>
              </a:ext>
            </a:extLst>
          </p:cNvPr>
          <p:cNvSpPr>
            <a:spLocks noGrp="1"/>
          </p:cNvSpPr>
          <p:nvPr>
            <p:ph type="sldNum" sz="quarter" idx="12"/>
          </p:nvPr>
        </p:nvSpPr>
        <p:spPr/>
        <p:txBody>
          <a:bodyPr/>
          <a:lstStyle/>
          <a:p>
            <a:fld id="{A85EF1E5-F080-0048-9372-CF230FDE727D}" type="slidenum">
              <a:rPr lang="es-ES" smtClean="0"/>
              <a:t>5</a:t>
            </a:fld>
            <a:endParaRPr lang="es-ES" dirty="0"/>
          </a:p>
        </p:txBody>
      </p:sp>
      <p:sp>
        <p:nvSpPr>
          <p:cNvPr id="6" name="TextBox 5">
            <a:extLst>
              <a:ext uri="{FF2B5EF4-FFF2-40B4-BE49-F238E27FC236}">
                <a16:creationId xmlns:a16="http://schemas.microsoft.com/office/drawing/2014/main" id="{FE8A9215-2163-2775-71BA-5C8226B0467C}"/>
              </a:ext>
            </a:extLst>
          </p:cNvPr>
          <p:cNvSpPr txBox="1"/>
          <p:nvPr/>
        </p:nvSpPr>
        <p:spPr>
          <a:xfrm>
            <a:off x="515558" y="2274838"/>
            <a:ext cx="7494585" cy="2723823"/>
          </a:xfrm>
          <a:prstGeom prst="rect">
            <a:avLst/>
          </a:prstGeom>
          <a:noFill/>
        </p:spPr>
        <p:txBody>
          <a:bodyPr wrap="square" rtlCol="0">
            <a:spAutoFit/>
          </a:bodyPr>
          <a:lstStyle/>
          <a:p>
            <a:pPr>
              <a:spcAft>
                <a:spcPts val="1800"/>
              </a:spcAft>
            </a:pPr>
            <a:r>
              <a:rPr lang="en-GB" b="1" dirty="0"/>
              <a:t>Pillar structure: </a:t>
            </a:r>
            <a:endParaRPr lang="en-GB" dirty="0"/>
          </a:p>
          <a:p>
            <a:pPr marL="285750" indent="-285750">
              <a:spcAft>
                <a:spcPts val="1800"/>
              </a:spcAft>
              <a:buFont typeface="Arial" panose="020B0604020202020204" pitchFamily="34" charset="0"/>
              <a:buChar char="•"/>
            </a:pPr>
            <a:r>
              <a:rPr lang="en-GB" b="1" dirty="0"/>
              <a:t>Promote</a:t>
            </a:r>
            <a:r>
              <a:rPr lang="en-GB" dirty="0"/>
              <a:t>: Focuses on the internal dimension, revitalizing strategic domestic industries (e.g., Chips Act)</a:t>
            </a:r>
          </a:p>
          <a:p>
            <a:pPr marL="285750" indent="-285750">
              <a:spcAft>
                <a:spcPts val="1800"/>
              </a:spcAft>
              <a:buFont typeface="Arial" panose="020B0604020202020204" pitchFamily="34" charset="0"/>
              <a:buChar char="•"/>
            </a:pPr>
            <a:r>
              <a:rPr lang="en-GB" b="1" dirty="0"/>
              <a:t>Protect</a:t>
            </a:r>
            <a:r>
              <a:rPr lang="en-GB" dirty="0"/>
              <a:t>: Addresses the external dimension  (e.g., deploying new trade instruments like the Anti-Coercion Instrument)</a:t>
            </a:r>
          </a:p>
          <a:p>
            <a:pPr marL="285750" indent="-285750">
              <a:spcAft>
                <a:spcPts val="1800"/>
              </a:spcAft>
              <a:buFont typeface="Arial" panose="020B0604020202020204" pitchFamily="34" charset="0"/>
              <a:buChar char="•"/>
            </a:pPr>
            <a:r>
              <a:rPr lang="en-GB" b="1" dirty="0"/>
              <a:t>Partner</a:t>
            </a:r>
            <a:r>
              <a:rPr lang="en-GB" dirty="0"/>
              <a:t>: Represents the collaborative dimension, fostering global partnerships (e.g., Global Gateway program)</a:t>
            </a:r>
          </a:p>
        </p:txBody>
      </p:sp>
      <p:pic>
        <p:nvPicPr>
          <p:cNvPr id="4098" name="Picture 2" descr="A demure and minimalist representation of the EU Economic Security Strategy, focusing on the three pillars: 'Promoting, Protecting, and Partnering.' The image should use a subtle EU color scheme of blue and yellow with soft, understated tones. Incorporate discreet symbols: a small, simple bar chart for 'Promoting' economic growth, a faint shield outline for 'Protecting' security, and a minimal handshake icon for 'Partnering' with allies. The EU flag should be subtly integrated, blending gently into the background. The overall design should be clean, professional, and unpretentious, avoiding any excessive embellishments.">
            <a:extLst>
              <a:ext uri="{FF2B5EF4-FFF2-40B4-BE49-F238E27FC236}">
                <a16:creationId xmlns:a16="http://schemas.microsoft.com/office/drawing/2014/main" id="{FF47EE72-F1EC-395F-1467-8395CB0E4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748" y="2274838"/>
            <a:ext cx="3316931" cy="331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8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2EC95-CD6F-955B-4F52-E8DABCC8275B}"/>
            </a:ext>
          </a:extLst>
        </p:cNvPr>
        <p:cNvGrpSpPr/>
        <p:nvPr/>
      </p:nvGrpSpPr>
      <p:grpSpPr>
        <a:xfrm>
          <a:off x="0" y="0"/>
          <a:ext cx="0" cy="0"/>
          <a:chOff x="0" y="0"/>
          <a:chExt cx="0" cy="0"/>
        </a:xfrm>
      </p:grpSpPr>
      <p:pic>
        <p:nvPicPr>
          <p:cNvPr id="6148" name="Picture 4" descr="undefined">
            <a:extLst>
              <a:ext uri="{FF2B5EF4-FFF2-40B4-BE49-F238E27FC236}">
                <a16:creationId xmlns:a16="http://schemas.microsoft.com/office/drawing/2014/main" id="{8C22C885-E301-9812-80E3-C7DB5925E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4070" y="2370782"/>
            <a:ext cx="2237401" cy="31535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189693-69E6-EA65-4F92-A59CE9BCF941}"/>
              </a:ext>
            </a:extLst>
          </p:cNvPr>
          <p:cNvSpPr>
            <a:spLocks noGrp="1"/>
          </p:cNvSpPr>
          <p:nvPr>
            <p:ph type="title"/>
          </p:nvPr>
        </p:nvSpPr>
        <p:spPr/>
        <p:txBody>
          <a:bodyPr>
            <a:normAutofit/>
          </a:bodyPr>
          <a:lstStyle/>
          <a:p>
            <a:r>
              <a:rPr lang="en-GB" sz="4000" dirty="0"/>
              <a:t>The Internal Dimension</a:t>
            </a:r>
          </a:p>
        </p:txBody>
      </p:sp>
      <p:sp>
        <p:nvSpPr>
          <p:cNvPr id="4" name="Slide Number Placeholder 3">
            <a:extLst>
              <a:ext uri="{FF2B5EF4-FFF2-40B4-BE49-F238E27FC236}">
                <a16:creationId xmlns:a16="http://schemas.microsoft.com/office/drawing/2014/main" id="{105D1BCC-967D-0337-EEB6-F2A375CC3E5C}"/>
              </a:ext>
            </a:extLst>
          </p:cNvPr>
          <p:cNvSpPr>
            <a:spLocks noGrp="1"/>
          </p:cNvSpPr>
          <p:nvPr>
            <p:ph type="sldNum" sz="quarter" idx="12"/>
          </p:nvPr>
        </p:nvSpPr>
        <p:spPr/>
        <p:txBody>
          <a:bodyPr/>
          <a:lstStyle/>
          <a:p>
            <a:fld id="{A85EF1E5-F080-0048-9372-CF230FDE727D}" type="slidenum">
              <a:rPr lang="es-ES" smtClean="0"/>
              <a:t>6</a:t>
            </a:fld>
            <a:endParaRPr lang="es-ES" dirty="0"/>
          </a:p>
        </p:txBody>
      </p:sp>
      <p:pic>
        <p:nvPicPr>
          <p:cNvPr id="6146" name="Picture 2" descr="Flag of ECSC">
            <a:extLst>
              <a:ext uri="{FF2B5EF4-FFF2-40B4-BE49-F238E27FC236}">
                <a16:creationId xmlns:a16="http://schemas.microsoft.com/office/drawing/2014/main" id="{EA6C0CDE-BEBD-761D-E390-B54C507FF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223390"/>
            <a:ext cx="3053282" cy="20355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643166-45E5-EE1D-2C15-C822248A8472}"/>
              </a:ext>
            </a:extLst>
          </p:cNvPr>
          <p:cNvSpPr txBox="1"/>
          <p:nvPr/>
        </p:nvSpPr>
        <p:spPr>
          <a:xfrm>
            <a:off x="731837" y="2486854"/>
            <a:ext cx="7494585" cy="216982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b="1" dirty="0"/>
              <a:t>Historical marginalization of security in integration</a:t>
            </a:r>
          </a:p>
          <a:p>
            <a:pPr marL="285750" indent="-285750">
              <a:spcAft>
                <a:spcPts val="1800"/>
              </a:spcAft>
              <a:buFont typeface="Arial" panose="020B0604020202020204" pitchFamily="34" charset="0"/>
              <a:buChar char="•"/>
            </a:pPr>
            <a:r>
              <a:rPr lang="en-GB" b="1" dirty="0"/>
              <a:t>Legal constraints on industrial policy development (“weak” legal provisions of Articles 6(b) and 173 TFEU)</a:t>
            </a:r>
          </a:p>
          <a:p>
            <a:pPr marL="285750" indent="-285750">
              <a:spcAft>
                <a:spcPts val="1800"/>
              </a:spcAft>
              <a:buFont typeface="Arial" panose="020B0604020202020204" pitchFamily="34" charset="0"/>
              <a:buChar char="•"/>
            </a:pPr>
            <a:r>
              <a:rPr lang="en-GB" b="1" dirty="0"/>
              <a:t>Fragmented legal framework and integration challenges</a:t>
            </a:r>
          </a:p>
          <a:p>
            <a:pPr marL="285750" indent="-285750">
              <a:spcAft>
                <a:spcPts val="1800"/>
              </a:spcAft>
              <a:buFont typeface="Arial" panose="020B0604020202020204" pitchFamily="34" charset="0"/>
              <a:buChar char="•"/>
            </a:pPr>
            <a:r>
              <a:rPr lang="en-GB" b="1" dirty="0"/>
              <a:t>Pathway for future European integration (?)</a:t>
            </a:r>
          </a:p>
        </p:txBody>
      </p:sp>
    </p:spTree>
    <p:extLst>
      <p:ext uri="{BB962C8B-B14F-4D97-AF65-F5344CB8AC3E}">
        <p14:creationId xmlns:p14="http://schemas.microsoft.com/office/powerpoint/2010/main" val="98080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0431F-3F26-E139-7473-010B6AFFF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4027E-F63B-A9ED-27E1-8512D06D169D}"/>
              </a:ext>
            </a:extLst>
          </p:cNvPr>
          <p:cNvSpPr>
            <a:spLocks noGrp="1"/>
          </p:cNvSpPr>
          <p:nvPr>
            <p:ph type="title"/>
          </p:nvPr>
        </p:nvSpPr>
        <p:spPr/>
        <p:txBody>
          <a:bodyPr>
            <a:normAutofit/>
          </a:bodyPr>
          <a:lstStyle/>
          <a:p>
            <a:r>
              <a:rPr lang="en-GB" sz="4000" dirty="0"/>
              <a:t>EU External Economic Security and the law</a:t>
            </a:r>
          </a:p>
        </p:txBody>
      </p:sp>
      <p:sp>
        <p:nvSpPr>
          <p:cNvPr id="4" name="Slide Number Placeholder 3">
            <a:extLst>
              <a:ext uri="{FF2B5EF4-FFF2-40B4-BE49-F238E27FC236}">
                <a16:creationId xmlns:a16="http://schemas.microsoft.com/office/drawing/2014/main" id="{0B1CAA16-40AB-D59D-B63C-CB508B05BFE0}"/>
              </a:ext>
            </a:extLst>
          </p:cNvPr>
          <p:cNvSpPr>
            <a:spLocks noGrp="1"/>
          </p:cNvSpPr>
          <p:nvPr>
            <p:ph type="sldNum" sz="quarter" idx="12"/>
          </p:nvPr>
        </p:nvSpPr>
        <p:spPr/>
        <p:txBody>
          <a:bodyPr/>
          <a:lstStyle/>
          <a:p>
            <a:fld id="{A85EF1E5-F080-0048-9372-CF230FDE727D}" type="slidenum">
              <a:rPr lang="es-ES" smtClean="0"/>
              <a:t>7</a:t>
            </a:fld>
            <a:endParaRPr lang="es-ES" dirty="0"/>
          </a:p>
        </p:txBody>
      </p:sp>
      <p:sp>
        <p:nvSpPr>
          <p:cNvPr id="6" name="TextBox 5">
            <a:extLst>
              <a:ext uri="{FF2B5EF4-FFF2-40B4-BE49-F238E27FC236}">
                <a16:creationId xmlns:a16="http://schemas.microsoft.com/office/drawing/2014/main" id="{052A4CC8-CCD0-2228-8054-15FEDAD65815}"/>
              </a:ext>
            </a:extLst>
          </p:cNvPr>
          <p:cNvSpPr txBox="1"/>
          <p:nvPr/>
        </p:nvSpPr>
        <p:spPr>
          <a:xfrm>
            <a:off x="578738" y="2243476"/>
            <a:ext cx="6122099" cy="3785652"/>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GB" b="1" dirty="0"/>
              <a:t>Relatively comprehensive legal framework for trade and investment (Art. 207 TFEU) </a:t>
            </a:r>
          </a:p>
          <a:p>
            <a:pPr marL="285750" indent="-285750">
              <a:spcAft>
                <a:spcPts val="2400"/>
              </a:spcAft>
              <a:buFont typeface="Arial" panose="020B0604020202020204" pitchFamily="34" charset="0"/>
              <a:buChar char="•"/>
            </a:pPr>
            <a:r>
              <a:rPr lang="en-GB" b="1" dirty="0"/>
              <a:t>New trade (related) EU legal instruments: </a:t>
            </a:r>
          </a:p>
          <a:p>
            <a:pPr marL="742950" lvl="1" indent="-285750">
              <a:spcAft>
                <a:spcPts val="600"/>
              </a:spcAft>
              <a:buFont typeface="Arial" panose="020B0604020202020204" pitchFamily="34" charset="0"/>
              <a:buChar char="•"/>
            </a:pPr>
            <a:r>
              <a:rPr lang="en-GB" dirty="0"/>
              <a:t>“Rigorous” use of modernized Trade Defence Instruments</a:t>
            </a:r>
          </a:p>
          <a:p>
            <a:pPr marL="742950" lvl="1" indent="-285750">
              <a:spcAft>
                <a:spcPts val="600"/>
              </a:spcAft>
              <a:buFont typeface="Arial" panose="020B0604020202020204" pitchFamily="34" charset="0"/>
              <a:buChar char="•"/>
            </a:pPr>
            <a:r>
              <a:rPr lang="en-GB" dirty="0"/>
              <a:t>Anti-coercion Instrument</a:t>
            </a:r>
          </a:p>
          <a:p>
            <a:pPr marL="742950" lvl="1" indent="-285750">
              <a:spcAft>
                <a:spcPts val="600"/>
              </a:spcAft>
              <a:buFont typeface="Arial" panose="020B0604020202020204" pitchFamily="34" charset="0"/>
              <a:buChar char="•"/>
            </a:pPr>
            <a:r>
              <a:rPr lang="en-GB" dirty="0"/>
              <a:t>(Revised) Foreign Direct Investment Screening / Outbound Investment Screening (?) </a:t>
            </a:r>
          </a:p>
          <a:p>
            <a:pPr marL="742950" lvl="1" indent="-285750">
              <a:spcAft>
                <a:spcPts val="600"/>
              </a:spcAft>
              <a:buFont typeface="Arial" panose="020B0604020202020204" pitchFamily="34" charset="0"/>
              <a:buChar char="•"/>
            </a:pPr>
            <a:r>
              <a:rPr lang="en-GB" dirty="0"/>
              <a:t>Foreign Subsidies Regulation </a:t>
            </a:r>
          </a:p>
          <a:p>
            <a:pPr marL="742950" lvl="1" indent="-285750">
              <a:spcAft>
                <a:spcPts val="600"/>
              </a:spcAft>
              <a:buFont typeface="Arial" panose="020B0604020202020204" pitchFamily="34" charset="0"/>
              <a:buChar char="•"/>
            </a:pPr>
            <a:r>
              <a:rPr lang="en-GB" dirty="0"/>
              <a:t>Tightened Export Controls</a:t>
            </a:r>
          </a:p>
        </p:txBody>
      </p:sp>
      <p:pic>
        <p:nvPicPr>
          <p:cNvPr id="21" name="Picture 2" descr="Reviving the WTO and rules-based trading: The EU's role - CEPS">
            <a:extLst>
              <a:ext uri="{FF2B5EF4-FFF2-40B4-BE49-F238E27FC236}">
                <a16:creationId xmlns:a16="http://schemas.microsoft.com/office/drawing/2014/main" id="{BA36F3FB-1484-9F1F-EFDE-A8231101F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588" y="2242679"/>
            <a:ext cx="4444435" cy="327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42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17933-3E1F-C4C2-AFEF-2322FE9B9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CB0DC-212D-F864-B116-A090A291C60F}"/>
              </a:ext>
            </a:extLst>
          </p:cNvPr>
          <p:cNvSpPr>
            <a:spLocks noGrp="1"/>
          </p:cNvSpPr>
          <p:nvPr>
            <p:ph type="title"/>
          </p:nvPr>
        </p:nvSpPr>
        <p:spPr/>
        <p:txBody>
          <a:bodyPr>
            <a:normAutofit/>
          </a:bodyPr>
          <a:lstStyle/>
          <a:p>
            <a:r>
              <a:rPr lang="en-GB" sz="4000" dirty="0"/>
              <a:t>What does this mean for International Economic law? </a:t>
            </a:r>
          </a:p>
        </p:txBody>
      </p:sp>
      <p:sp>
        <p:nvSpPr>
          <p:cNvPr id="4" name="Slide Number Placeholder 3">
            <a:extLst>
              <a:ext uri="{FF2B5EF4-FFF2-40B4-BE49-F238E27FC236}">
                <a16:creationId xmlns:a16="http://schemas.microsoft.com/office/drawing/2014/main" id="{660D81ED-3A5E-0BA0-FB8A-2F090BCAAA8A}"/>
              </a:ext>
            </a:extLst>
          </p:cNvPr>
          <p:cNvSpPr>
            <a:spLocks noGrp="1"/>
          </p:cNvSpPr>
          <p:nvPr>
            <p:ph type="sldNum" sz="quarter" idx="12"/>
          </p:nvPr>
        </p:nvSpPr>
        <p:spPr/>
        <p:txBody>
          <a:bodyPr/>
          <a:lstStyle/>
          <a:p>
            <a:fld id="{A85EF1E5-F080-0048-9372-CF230FDE727D}" type="slidenum">
              <a:rPr lang="es-ES" smtClean="0"/>
              <a:t>8</a:t>
            </a:fld>
            <a:endParaRPr lang="es-ES" dirty="0"/>
          </a:p>
        </p:txBody>
      </p:sp>
      <p:sp>
        <p:nvSpPr>
          <p:cNvPr id="11" name="TextBox 10">
            <a:extLst>
              <a:ext uri="{FF2B5EF4-FFF2-40B4-BE49-F238E27FC236}">
                <a16:creationId xmlns:a16="http://schemas.microsoft.com/office/drawing/2014/main" id="{C96427CB-4AFF-5D1B-D5D2-FB023D611C80}"/>
              </a:ext>
            </a:extLst>
          </p:cNvPr>
          <p:cNvSpPr txBox="1"/>
          <p:nvPr/>
        </p:nvSpPr>
        <p:spPr>
          <a:xfrm>
            <a:off x="760977" y="2704421"/>
            <a:ext cx="6339911" cy="2446824"/>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b="1" dirty="0"/>
              <a:t>Asymmetries within the economic security strategy </a:t>
            </a:r>
          </a:p>
          <a:p>
            <a:pPr marL="285750" indent="-285750">
              <a:spcAft>
                <a:spcPts val="1800"/>
              </a:spcAft>
              <a:buFont typeface="Arial" panose="020B0604020202020204" pitchFamily="34" charset="0"/>
              <a:buChar char="•"/>
            </a:pPr>
            <a:r>
              <a:rPr lang="en-GB" b="1" noProof="0" dirty="0"/>
              <a:t>Facilitating role of the law in the external dimension of economic security</a:t>
            </a:r>
          </a:p>
          <a:p>
            <a:pPr marL="285750" indent="-285750">
              <a:spcAft>
                <a:spcPts val="1800"/>
              </a:spcAft>
              <a:buFont typeface="Arial" panose="020B0604020202020204" pitchFamily="34" charset="0"/>
              <a:buChar char="•"/>
            </a:pPr>
            <a:r>
              <a:rPr lang="en-GB" b="1" dirty="0"/>
              <a:t>Law as a coercive tool for compliance</a:t>
            </a:r>
            <a:endParaRPr lang="en-GB" b="1" noProof="0" dirty="0"/>
          </a:p>
          <a:p>
            <a:pPr marL="285750" indent="-285750">
              <a:spcAft>
                <a:spcPts val="1800"/>
              </a:spcAft>
              <a:buFont typeface="Arial" panose="020B0604020202020204" pitchFamily="34" charset="0"/>
              <a:buChar char="•"/>
            </a:pPr>
            <a:r>
              <a:rPr lang="en-GB" b="1" noProof="0" dirty="0"/>
              <a:t>Shift towards unilateral enforcement</a:t>
            </a:r>
            <a:r>
              <a:rPr lang="en-GB" b="1" dirty="0"/>
              <a:t> of the multilateral regime</a:t>
            </a:r>
            <a:endParaRPr lang="en-GB" b="1" noProof="0" dirty="0"/>
          </a:p>
        </p:txBody>
      </p:sp>
      <p:pic>
        <p:nvPicPr>
          <p:cNvPr id="10" name="Picture 9">
            <a:extLst>
              <a:ext uri="{FF2B5EF4-FFF2-40B4-BE49-F238E27FC236}">
                <a16:creationId xmlns:a16="http://schemas.microsoft.com/office/drawing/2014/main" id="{56E35D1C-9984-4259-1E8E-A6BA68322F63}"/>
              </a:ext>
            </a:extLst>
          </p:cNvPr>
          <p:cNvPicPr>
            <a:picLocks noChangeAspect="1"/>
          </p:cNvPicPr>
          <p:nvPr/>
        </p:nvPicPr>
        <p:blipFill>
          <a:blip r:embed="rId3"/>
          <a:srcRect l="12166" r="2293"/>
          <a:stretch/>
        </p:blipFill>
        <p:spPr>
          <a:xfrm>
            <a:off x="7388818" y="2690620"/>
            <a:ext cx="4042205" cy="2460625"/>
          </a:xfrm>
          <a:prstGeom prst="rect">
            <a:avLst/>
          </a:prstGeom>
        </p:spPr>
      </p:pic>
    </p:spTree>
    <p:extLst>
      <p:ext uri="{BB962C8B-B14F-4D97-AF65-F5344CB8AC3E}">
        <p14:creationId xmlns:p14="http://schemas.microsoft.com/office/powerpoint/2010/main" val="31606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A061EA-1F8F-EE8E-89CE-BB7CF4280C3E}"/>
              </a:ext>
            </a:extLst>
          </p:cNvPr>
          <p:cNvSpPr>
            <a:spLocks noGrp="1"/>
          </p:cNvSpPr>
          <p:nvPr>
            <p:ph type="sldNum" sz="quarter" idx="12"/>
          </p:nvPr>
        </p:nvSpPr>
        <p:spPr/>
        <p:txBody>
          <a:bodyPr/>
          <a:lstStyle/>
          <a:p>
            <a:fld id="{A85EF1E5-F080-0048-9372-CF230FDE727D}" type="slidenum">
              <a:rPr lang="es-ES" smtClean="0"/>
              <a:t>9</a:t>
            </a:fld>
            <a:endParaRPr lang="es-ES" dirty="0"/>
          </a:p>
        </p:txBody>
      </p:sp>
      <p:sp>
        <p:nvSpPr>
          <p:cNvPr id="7" name="Title 1">
            <a:extLst>
              <a:ext uri="{FF2B5EF4-FFF2-40B4-BE49-F238E27FC236}">
                <a16:creationId xmlns:a16="http://schemas.microsoft.com/office/drawing/2014/main" id="{ADF89DDF-39F9-2239-74C5-6D2FAB9A160A}"/>
              </a:ext>
            </a:extLst>
          </p:cNvPr>
          <p:cNvSpPr>
            <a:spLocks noGrp="1"/>
          </p:cNvSpPr>
          <p:nvPr>
            <p:ph type="title"/>
          </p:nvPr>
        </p:nvSpPr>
        <p:spPr>
          <a:xfrm>
            <a:off x="760977" y="1152758"/>
            <a:ext cx="10699186" cy="1325563"/>
          </a:xfrm>
        </p:spPr>
        <p:txBody>
          <a:bodyPr>
            <a:normAutofit/>
          </a:bodyPr>
          <a:lstStyle/>
          <a:p>
            <a:r>
              <a:rPr lang="en-GB" sz="4000" dirty="0"/>
              <a:t>How will the EU balance its trade powers with WTO law?</a:t>
            </a:r>
          </a:p>
        </p:txBody>
      </p:sp>
      <p:pic>
        <p:nvPicPr>
          <p:cNvPr id="13" name="Picture 12">
            <a:extLst>
              <a:ext uri="{FF2B5EF4-FFF2-40B4-BE49-F238E27FC236}">
                <a16:creationId xmlns:a16="http://schemas.microsoft.com/office/drawing/2014/main" id="{B6A5D831-2AEB-157F-21A2-4FBADD0D121D}"/>
              </a:ext>
            </a:extLst>
          </p:cNvPr>
          <p:cNvPicPr>
            <a:picLocks noChangeAspect="1"/>
          </p:cNvPicPr>
          <p:nvPr/>
        </p:nvPicPr>
        <p:blipFill>
          <a:blip r:embed="rId3"/>
          <a:stretch>
            <a:fillRect/>
          </a:stretch>
        </p:blipFill>
        <p:spPr>
          <a:xfrm>
            <a:off x="731837" y="2621579"/>
            <a:ext cx="4685750" cy="2767099"/>
          </a:xfrm>
          <a:prstGeom prst="rect">
            <a:avLst/>
          </a:prstGeom>
        </p:spPr>
      </p:pic>
      <p:grpSp>
        <p:nvGrpSpPr>
          <p:cNvPr id="18" name="Group 17">
            <a:extLst>
              <a:ext uri="{FF2B5EF4-FFF2-40B4-BE49-F238E27FC236}">
                <a16:creationId xmlns:a16="http://schemas.microsoft.com/office/drawing/2014/main" id="{9D89055D-1EE9-85CD-FC3B-2D64AF9ACBC6}"/>
              </a:ext>
            </a:extLst>
          </p:cNvPr>
          <p:cNvGrpSpPr/>
          <p:nvPr/>
        </p:nvGrpSpPr>
        <p:grpSpPr>
          <a:xfrm>
            <a:off x="6391274" y="2764659"/>
            <a:ext cx="4685749" cy="2624019"/>
            <a:chOff x="6391274" y="2764659"/>
            <a:chExt cx="4685749" cy="2624019"/>
          </a:xfrm>
        </p:grpSpPr>
        <p:pic>
          <p:nvPicPr>
            <p:cNvPr id="1030" name="Picture 6" descr="Star Wars bringt wohl schon bald Hayden Christensen als Darth Vader zurück">
              <a:extLst>
                <a:ext uri="{FF2B5EF4-FFF2-40B4-BE49-F238E27FC236}">
                  <a16:creationId xmlns:a16="http://schemas.microsoft.com/office/drawing/2014/main" id="{7777A062-888C-AE4A-A397-2A64D3864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274" y="2764659"/>
              <a:ext cx="4685749" cy="26240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3323EE53-3B52-4B87-119B-4123D16FEF89}"/>
                </a:ext>
              </a:extLst>
            </p:cNvPr>
            <p:cNvPicPr>
              <a:picLocks noChangeAspect="1"/>
            </p:cNvPicPr>
            <p:nvPr/>
          </p:nvPicPr>
          <p:blipFill>
            <a:blip r:embed="rId5"/>
            <a:srcRect l="27944" t="19702" r="46659" b="22234"/>
            <a:stretch/>
          </p:blipFill>
          <p:spPr>
            <a:xfrm>
              <a:off x="9129713" y="2886075"/>
              <a:ext cx="912114" cy="1085850"/>
            </a:xfrm>
            <a:prstGeom prst="ellipse">
              <a:avLst/>
            </a:prstGeom>
          </p:spPr>
        </p:pic>
      </p:grpSp>
      <p:sp>
        <p:nvSpPr>
          <p:cNvPr id="19" name="TextBox 18">
            <a:extLst>
              <a:ext uri="{FF2B5EF4-FFF2-40B4-BE49-F238E27FC236}">
                <a16:creationId xmlns:a16="http://schemas.microsoft.com/office/drawing/2014/main" id="{D972F116-ED99-4310-935C-C0A3469E5514}"/>
              </a:ext>
            </a:extLst>
          </p:cNvPr>
          <p:cNvSpPr txBox="1"/>
          <p:nvPr/>
        </p:nvSpPr>
        <p:spPr>
          <a:xfrm>
            <a:off x="5567533" y="3860888"/>
            <a:ext cx="646331" cy="461665"/>
          </a:xfrm>
          <a:prstGeom prst="rect">
            <a:avLst/>
          </a:prstGeom>
          <a:noFill/>
        </p:spPr>
        <p:txBody>
          <a:bodyPr wrap="none" rtlCol="0">
            <a:spAutoFit/>
          </a:bodyPr>
          <a:lstStyle/>
          <a:p>
            <a:r>
              <a:rPr lang="en-GB" sz="2400" b="1" dirty="0"/>
              <a:t>OR</a:t>
            </a:r>
            <a:endParaRPr lang="en-GB" b="1" dirty="0"/>
          </a:p>
        </p:txBody>
      </p:sp>
    </p:spTree>
    <p:extLst>
      <p:ext uri="{BB962C8B-B14F-4D97-AF65-F5344CB8AC3E}">
        <p14:creationId xmlns:p14="http://schemas.microsoft.com/office/powerpoint/2010/main" val="2646774722"/>
      </p:ext>
    </p:extLst>
  </p:cSld>
  <p:clrMapOvr>
    <a:masterClrMapping/>
  </p:clrMapOvr>
</p:sld>
</file>

<file path=ppt/theme/theme1.xml><?xml version="1.0" encoding="utf-8"?>
<a:theme xmlns:a="http://schemas.openxmlformats.org/drawingml/2006/main" name="Tema de Office">
  <a:themeElements>
    <a:clrScheme name="EUI colour palette">
      <a:dk1>
        <a:srgbClr val="004575"/>
      </a:dk1>
      <a:lt1>
        <a:srgbClr val="FFFFFF"/>
      </a:lt1>
      <a:dk2>
        <a:srgbClr val="004575"/>
      </a:dk2>
      <a:lt2>
        <a:srgbClr val="FFFFFF"/>
      </a:lt2>
      <a:accent1>
        <a:srgbClr val="8F932F"/>
      </a:accent1>
      <a:accent2>
        <a:srgbClr val="C85826"/>
      </a:accent2>
      <a:accent3>
        <a:srgbClr val="C3AEA1"/>
      </a:accent3>
      <a:accent4>
        <a:srgbClr val="F1C36F"/>
      </a:accent4>
      <a:accent5>
        <a:srgbClr val="2480C4"/>
      </a:accent5>
      <a:accent6>
        <a:srgbClr val="0045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4544</TotalTime>
  <Words>414</Words>
  <Application>Microsoft Macintosh PowerPoint</Application>
  <PresentationFormat>Widescreen</PresentationFormat>
  <Paragraphs>66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Times New Roman</vt:lpstr>
      <vt:lpstr>Tema de Office</vt:lpstr>
      <vt:lpstr>Balancing Power: EU Economic Security and International Trade</vt:lpstr>
      <vt:lpstr>Today, I’ll be talking about…</vt:lpstr>
      <vt:lpstr>Towards a security paradigm in the EU?</vt:lpstr>
      <vt:lpstr>Economic security: the state strikes back</vt:lpstr>
      <vt:lpstr>Economic Security Strategy – what’s in it?</vt:lpstr>
      <vt:lpstr>The Internal Dimension</vt:lpstr>
      <vt:lpstr>EU External Economic Security and the law</vt:lpstr>
      <vt:lpstr>What does this mean for International Economic law? </vt:lpstr>
      <vt:lpstr>How will the EU balance its trade powers with WTO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Medina Medina, Eva</dc:creator>
  <cp:lastModifiedBy>SCHAUPP, Lukas</cp:lastModifiedBy>
  <cp:revision>30</cp:revision>
  <dcterms:created xsi:type="dcterms:W3CDTF">2021-04-07T09:33:36Z</dcterms:created>
  <dcterms:modified xsi:type="dcterms:W3CDTF">2025-02-07T10:25:56Z</dcterms:modified>
</cp:coreProperties>
</file>